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74" r:id="rId11"/>
    <p:sldId id="263" r:id="rId12"/>
    <p:sldId id="276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00" autoAdjust="0"/>
  </p:normalViewPr>
  <p:slideViewPr>
    <p:cSldViewPr snapToGrid="0">
      <p:cViewPr>
        <p:scale>
          <a:sx n="89" d="100"/>
          <a:sy n="89" d="100"/>
        </p:scale>
        <p:origin x="-437" y="-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AB075A-76E6-4A28-8E26-5F997E2CF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882875-95CE-4CBC-AC71-85CF972B7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C85156-7288-47AA-8E05-942A9DEE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69B-0C93-4174-924F-BF1EA7022302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25B14C-6139-4587-84FC-1E47F0864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273912-9328-41D2-8141-A07792D1E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A114-9C92-42CC-803A-CD96939FA3B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500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D89690-0A1F-4BAB-91A6-140A11D1B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994B96-4446-453E-AE02-04B7AEE9E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4CE886-EB32-4E69-B6E1-F4F371619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69B-0C93-4174-924F-BF1EA7022302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8A4169-0E82-4C9F-BC99-CB669F3F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598E17-33AD-4901-BB2B-316DA39B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A114-9C92-42CC-803A-CD96939FA3B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263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2633D09-5077-42C2-8326-81952C2EE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7BEBD35-BFE5-4D23-9AEA-5C2349460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77C75F-4129-4AC2-B32C-8362230FD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69B-0C93-4174-924F-BF1EA7022302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3AC598-5B4F-4340-9AF2-24ECC9D3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0D5902-FE1E-4AED-8C34-3C8D5671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A114-9C92-42CC-803A-CD96939FA3B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593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582C17-960F-46F6-8195-77CD1021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69CA6-3742-4EA5-8736-516F33314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A5BEA5-B413-4489-B8FE-214B8EBE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69B-0C93-4174-924F-BF1EA7022302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64577D-A484-4C54-9CD1-395E8AAD0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6D045F-6911-4F35-BC03-C3FE6504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A114-9C92-42CC-803A-CD96939FA3B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508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5333C-1DC0-476E-8640-0760B2FEB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2F191A-FD0D-4103-B196-587FF82FF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05B99D-9FC6-418F-BE3E-5803DF22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69B-0C93-4174-924F-BF1EA7022302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4931A8-7B6F-483A-BD81-0C19C8E3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0EC9B2-91FB-4A98-A53E-02ECFBB0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A114-9C92-42CC-803A-CD96939FA3B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734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09C6AF-7326-49BA-8DBF-351F636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F369E9-982F-4809-A10D-98C91647E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21DB31-9BAB-4DDC-8EDF-3BA678968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198DABB-1D7C-43E3-B07B-5C0340CCC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69B-0C93-4174-924F-BF1EA7022302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D64A98-4863-47EB-9FDB-66D6DD3F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284459-059A-420D-BA9C-15C2E1AE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A114-9C92-42CC-803A-CD96939FA3B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346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AEFE7F-5DB0-4A75-89F4-123E79C6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4299D8-277D-4F77-8C11-793AFDE4F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D05BA7-3CFB-4420-B55F-790F4E2B6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D4D635B-2C7A-4084-88BD-67367AE24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1A558F3-2BC5-47F5-A7D2-6E1E5920B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27D4907-EE88-470A-B0DD-9C5302074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69B-0C93-4174-924F-BF1EA7022302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805A94F-72B4-4756-AC56-BEBAD11C4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A8901CF-F0A5-486F-AB80-D04F057FB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A114-9C92-42CC-803A-CD96939FA3B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949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509418-78B5-43A0-8515-02C879355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B120204-4181-445C-BDBB-07627E03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69B-0C93-4174-924F-BF1EA7022302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857B65-F68C-476A-BB3D-AC24DB3B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5D42452-DA4C-4A40-9B3A-77ED37D3D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A114-9C92-42CC-803A-CD96939FA3B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097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8C3F59B-E415-46B3-8288-CE242E9F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69B-0C93-4174-924F-BF1EA7022302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8861D3-E583-4631-BE61-5505F9CB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A6DAFC4-8C25-40E5-8D2C-A45B436D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A114-9C92-42CC-803A-CD96939FA3B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74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2959BF-2DB9-423F-8A06-4C2F7C92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F8A5CE-A9A8-49AC-A6B8-AC2AD815C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0B9B32-088A-41B9-B11F-7ACC31FFC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DC870D-0078-4D92-9C76-E0B56167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69B-0C93-4174-924F-BF1EA7022302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8B2915-DD45-449F-9518-F9871B89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712DFA-3560-4670-888F-CFCDD39D1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A114-9C92-42CC-803A-CD96939FA3B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342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AE1FB1-47F5-4249-9DC6-ADA0D1E1B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B97BC56-C22D-470B-8222-0097BF015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3F198E9-9BEC-4C53-9088-3B8879FE2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62AAD6-FAD6-4031-9E05-E01A8E06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69B-0C93-4174-924F-BF1EA7022302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260096-6DA4-4F78-9EBB-5BCFE3941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F232775-6AFC-4869-B35B-5AE1426C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A114-9C92-42CC-803A-CD96939FA3B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820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2106EA7-811F-4CE2-A6E7-B42945CB5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95F41B-0B03-463B-81E6-09E1913E9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6E4A4A-84A6-4DC8-A9B2-0E2454E166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6A69B-0C93-4174-924F-BF1EA7022302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45F9D3-75D3-4558-8B1F-3E07EB4F4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C9D3E6-70AA-4F28-A171-1518B31D8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8A114-9C92-42CC-803A-CD96939FA3B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055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27432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3100" b="1" dirty="0">
                <a:solidFill>
                  <a:schemeClr val="accent6"/>
                </a:solidFill>
              </a:rPr>
              <a:t>ATOMIC ENERGY EDUCATION SOCIETY</a:t>
            </a:r>
            <a:br>
              <a:rPr lang="en-US" sz="3100" b="1" dirty="0">
                <a:solidFill>
                  <a:schemeClr val="accent6"/>
                </a:solidFill>
              </a:rPr>
            </a:br>
            <a:r>
              <a:rPr lang="en-US" sz="3100" b="1" dirty="0">
                <a:solidFill>
                  <a:schemeClr val="accent6"/>
                </a:solidFill>
              </a:rPr>
              <a:t/>
            </a:r>
            <a:br>
              <a:rPr lang="en-US" sz="3100" b="1" dirty="0">
                <a:solidFill>
                  <a:schemeClr val="accent6"/>
                </a:solidFill>
              </a:rPr>
            </a:br>
            <a:r>
              <a:rPr lang="en-US" sz="3100" b="1" dirty="0">
                <a:solidFill>
                  <a:schemeClr val="accent6"/>
                </a:solidFill>
              </a:rPr>
              <a:t>DISTANCE EDUCATION PROGRAMME</a:t>
            </a:r>
            <a:br>
              <a:rPr lang="en-US" sz="3100" b="1" dirty="0">
                <a:solidFill>
                  <a:schemeClr val="accent6"/>
                </a:solidFill>
              </a:rPr>
            </a:br>
            <a:r>
              <a:rPr lang="en-US" sz="3100" b="1" dirty="0">
                <a:solidFill>
                  <a:schemeClr val="accent6"/>
                </a:solidFill>
              </a:rPr>
              <a:t/>
            </a:r>
            <a:br>
              <a:rPr lang="en-US" sz="3100" b="1" dirty="0">
                <a:solidFill>
                  <a:schemeClr val="accent6"/>
                </a:solidFill>
              </a:rPr>
            </a:br>
            <a:r>
              <a:rPr lang="en-US" sz="3100" b="1" dirty="0">
                <a:solidFill>
                  <a:schemeClr val="accent6"/>
                </a:solidFill>
              </a:rPr>
              <a:t>CLASS 8- MATHEMATICS</a:t>
            </a:r>
            <a:br>
              <a:rPr lang="en-US" sz="3100" b="1" dirty="0">
                <a:solidFill>
                  <a:schemeClr val="accent6"/>
                </a:solidFill>
              </a:rPr>
            </a:br>
            <a:r>
              <a:rPr lang="en-US" sz="2800" b="1" dirty="0">
                <a:solidFill>
                  <a:schemeClr val="accent6"/>
                </a:solidFill>
              </a:rPr>
              <a:t/>
            </a:r>
            <a:br>
              <a:rPr lang="en-US" sz="2800" b="1" dirty="0">
                <a:solidFill>
                  <a:schemeClr val="accent6"/>
                </a:solidFill>
              </a:rPr>
            </a:br>
            <a:endParaRPr lang="en-US" sz="2800" b="1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38072"/>
            <a:ext cx="9144000" cy="231972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CHAPTER-3</a:t>
            </a:r>
          </a:p>
          <a:p>
            <a:endParaRPr lang="en-US" sz="3000" dirty="0"/>
          </a:p>
          <a:p>
            <a:r>
              <a:rPr lang="en-US" sz="3000" dirty="0"/>
              <a:t>UNDERSTANDING QUADRILATERALS</a:t>
            </a:r>
          </a:p>
          <a:p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MODULE-1/4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0760A1-314C-4C42-AF1E-038D3042B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090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24829758-991F-4077-8C0E-F470482751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74703"/>
                <a:ext cx="10515600" cy="55022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dirty="0"/>
                  <a:t>This is an activity in which all the four angles of the quadrilateral ABCD  are cut and joined together forming a circle.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 This implies that sum of the four angles of a quadrilateral is 360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dirty="0"/>
                  <a:t> or 2 straight angles or 4 right angles.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 err="1"/>
                  <a:t>i</a:t>
                </a:r>
                <a:r>
                  <a:rPr lang="en-IN" dirty="0"/>
                  <a:t>. e. 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IN" dirty="0"/>
                  <a:t> +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IN" dirty="0"/>
                  <a:t> +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en-IN" dirty="0"/>
                  <a:t> +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</m:oMath>
                </a14:m>
                <a:r>
                  <a:rPr lang="en-IN" dirty="0"/>
                  <a:t> = 360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/>
                </a:r>
                <a:br>
                  <a:rPr lang="en-IN" dirty="0"/>
                </a:b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24829758-991F-4077-8C0E-F470482751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74703"/>
                <a:ext cx="10515600" cy="5502260"/>
              </a:xfrm>
              <a:blipFill>
                <a:blip r:embed="rId2"/>
                <a:stretch>
                  <a:fillRect l="-1217" t="-1885" r="-92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348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31E69559-375C-4381-ADAB-B35A4815B66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56247"/>
                <a:ext cx="10515600" cy="5636180"/>
              </a:xfrm>
            </p:spPr>
            <p:txBody>
              <a:bodyPr>
                <a:normAutofit/>
              </a:bodyPr>
              <a:lstStyle/>
              <a:p>
                <a:r>
                  <a:rPr lang="en-IN" sz="3200" dirty="0"/>
                  <a:t>Let us prove that sum of the angles of a quadrilateral is360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3200" dirty="0"/>
                  <a:t/>
                </a:r>
                <a:br>
                  <a:rPr lang="en-IN" sz="3200" dirty="0"/>
                </a:br>
                <a:r>
                  <a:rPr lang="en-IN" sz="3200" dirty="0"/>
                  <a:t>In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IN" sz="3200" dirty="0"/>
                  <a:t>ABC ,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IN" sz="3200" dirty="0"/>
                  <a:t>4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IN" sz="3200" dirty="0"/>
                  <a:t>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IN" sz="3200" dirty="0"/>
                  <a:t> = 180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3200" dirty="0"/>
                  <a:t> -----(1)</a:t>
                </a:r>
                <a:br>
                  <a:rPr lang="en-IN" sz="3200" dirty="0"/>
                </a:br>
                <a:r>
                  <a:rPr lang="en-IN" sz="3200" dirty="0"/>
                  <a:t>In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IN" sz="3200" dirty="0"/>
                  <a:t>ACD ,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IN" sz="3200" dirty="0"/>
                  <a:t>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3200" dirty="0"/>
                  <a:t>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N" sz="3200" dirty="0"/>
                  <a:t> = 180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3200" dirty="0"/>
                  <a:t> -----(2)</a:t>
                </a:r>
                <a:br>
                  <a:rPr lang="en-IN" sz="3200" dirty="0"/>
                </a:br>
                <a:r>
                  <a:rPr lang="en-IN" sz="3200" dirty="0"/>
                  <a:t>Adding equations (1) and (2), we get,</a:t>
                </a:r>
                <a:br>
                  <a:rPr lang="en-IN" sz="3200" dirty="0"/>
                </a:b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IN" sz="3200" dirty="0"/>
                  <a:t>4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IN" sz="3200" dirty="0"/>
                  <a:t>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IN" sz="3200" dirty="0"/>
                  <a:t>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IN" sz="3200" dirty="0"/>
                  <a:t>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3200" dirty="0"/>
                  <a:t>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N" sz="3200" dirty="0"/>
                  <a:t>  = 180 + 180</a:t>
                </a:r>
                <a14:m>
                  <m:oMath xmlns:m="http://schemas.openxmlformats.org/officeDocument/2006/math">
                    <m:r>
                      <a:rPr lang="en-IN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3200" dirty="0"/>
                  <a:t/>
                </a:r>
                <a:br>
                  <a:rPr lang="en-IN" sz="3200" dirty="0"/>
                </a:br>
                <a:r>
                  <a:rPr lang="en-IN" sz="3200" dirty="0"/>
                  <a:t>Or, (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IN" sz="3200" dirty="0"/>
                  <a:t>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IN" sz="3200" dirty="0"/>
                  <a:t>4)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IN" sz="3200" dirty="0"/>
                  <a:t> + (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3200" dirty="0"/>
                  <a:t>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IN" sz="3200" dirty="0"/>
                  <a:t>)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N" sz="3200" dirty="0"/>
                  <a:t> = 360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3200" dirty="0"/>
                  <a:t/>
                </a:r>
                <a:br>
                  <a:rPr lang="en-IN" sz="3200" dirty="0"/>
                </a:br>
                <a:r>
                  <a:rPr lang="en-IN" sz="3200" dirty="0"/>
                  <a:t>Or, 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IN" sz="3200" dirty="0"/>
                  <a:t>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IN" sz="3200" dirty="0"/>
                  <a:t>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en-IN" sz="3200" dirty="0"/>
                  <a:t> +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</m:oMath>
                </a14:m>
                <a:r>
                  <a:rPr lang="en-IN" sz="3200" dirty="0"/>
                  <a:t> = 360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3200" dirty="0"/>
                  <a:t/>
                </a:r>
                <a:br>
                  <a:rPr lang="en-IN" sz="3200" dirty="0"/>
                </a:br>
                <a:r>
                  <a:rPr lang="en-IN" sz="3200" dirty="0"/>
                  <a:t>Hence , </a:t>
                </a:r>
                <a:br>
                  <a:rPr lang="en-IN" sz="3200" dirty="0"/>
                </a:br>
                <a:r>
                  <a:rPr lang="en-IN" sz="3200" dirty="0"/>
                  <a:t>sum of the angles of a quadrilateral is 360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3200" dirty="0"/>
                  <a:t/>
                </a:r>
                <a:br>
                  <a:rPr lang="en-IN" sz="3200" dirty="0"/>
                </a:br>
                <a:endParaRPr lang="en-IN" sz="32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31E69559-375C-4381-ADAB-B35A4815B6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56247"/>
                <a:ext cx="10515600" cy="5636180"/>
              </a:xfrm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50" name="Picture 6" descr="Take any quadrilateral, say ABCD (Fig 3.4). Divide it into two ...">
            <a:extLst>
              <a:ext uri="{FF2B5EF4-FFF2-40B4-BE49-F238E27FC236}">
                <a16:creationId xmlns:a16="http://schemas.microsoft.com/office/drawing/2014/main" xmlns="" id="{3E2B4600-9E8E-4BF6-8E6E-135190EFB7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118" y="2717709"/>
            <a:ext cx="2900963" cy="275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759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E23A3A-CF5D-4737-A915-7269F318C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5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id="{6AB54E84-052D-4F54-8ED7-A6787AF1A98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27458259"/>
                  </p:ext>
                </p:extLst>
              </p:nvPr>
            </p:nvGraphicFramePr>
            <p:xfrm>
              <a:off x="0" y="594806"/>
              <a:ext cx="12192000" cy="63342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72505">
                      <a:extLst>
                        <a:ext uri="{9D8B030D-6E8A-4147-A177-3AD203B41FA5}">
                          <a16:colId xmlns:a16="http://schemas.microsoft.com/office/drawing/2014/main" xmlns="" val="2186502278"/>
                        </a:ext>
                      </a:extLst>
                    </a:gridCol>
                    <a:gridCol w="2707689">
                      <a:extLst>
                        <a:ext uri="{9D8B030D-6E8A-4147-A177-3AD203B41FA5}">
                          <a16:colId xmlns:a16="http://schemas.microsoft.com/office/drawing/2014/main" xmlns="" val="786349713"/>
                        </a:ext>
                      </a:extLst>
                    </a:gridCol>
                    <a:gridCol w="2263806">
                      <a:extLst>
                        <a:ext uri="{9D8B030D-6E8A-4147-A177-3AD203B41FA5}">
                          <a16:colId xmlns:a16="http://schemas.microsoft.com/office/drawing/2014/main" xmlns="" val="2461618242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xmlns="" val="1708780135"/>
                        </a:ext>
                      </a:extLst>
                    </a:gridCol>
                  </a:tblGrid>
                  <a:tr h="517594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Figure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No. of sides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No. of triangles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Angle sum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035475068"/>
                      </a:ext>
                    </a:extLst>
                  </a:tr>
                  <a:tr h="1739474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2 x 180</a:t>
                          </a:r>
                          <a14:m>
                            <m:oMath xmlns:m="http://schemas.openxmlformats.org/officeDocument/2006/math">
                              <m:r>
                                <a:rPr lang="en-IN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IN" sz="2800" dirty="0"/>
                        </a:p>
                        <a:p>
                          <a:pPr algn="ctr"/>
                          <a:r>
                            <a:rPr lang="en-IN" sz="2800" dirty="0"/>
                            <a:t>= 360</a:t>
                          </a:r>
                          <a14:m>
                            <m:oMath xmlns:m="http://schemas.openxmlformats.org/officeDocument/2006/math">
                              <m:r>
                                <a:rPr lang="en-IN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IN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49173236"/>
                      </a:ext>
                    </a:extLst>
                  </a:tr>
                  <a:tr h="1646665">
                    <a:tc>
                      <a:txBody>
                        <a:bodyPr/>
                        <a:lstStyle/>
                        <a:p>
                          <a:endParaRPr lang="en-IN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3 x 180</a:t>
                          </a:r>
                          <a14:m>
                            <m:oMath xmlns:m="http://schemas.openxmlformats.org/officeDocument/2006/math">
                              <m:r>
                                <a:rPr lang="en-IN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IN" sz="2800" dirty="0"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:r>
                            <a:rPr lang="en-IN" sz="2800" dirty="0"/>
                            <a:t>= 540</a:t>
                          </a:r>
                          <a14:m>
                            <m:oMath xmlns:m="http://schemas.openxmlformats.org/officeDocument/2006/math">
                              <m:r>
                                <a:rPr lang="en-IN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IN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183436636"/>
                      </a:ext>
                    </a:extLst>
                  </a:tr>
                  <a:tr h="2430483">
                    <a:tc>
                      <a:txBody>
                        <a:bodyPr/>
                        <a:lstStyle/>
                        <a:p>
                          <a:endParaRPr lang="en-IN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n-2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(n -2) x 180</a:t>
                          </a:r>
                          <a14:m>
                            <m:oMath xmlns:m="http://schemas.openxmlformats.org/officeDocument/2006/math">
                              <m:r>
                                <a:rPr lang="en-IN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IN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510652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id="{6AB54E84-052D-4F54-8ED7-A6787AF1A98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val="527458259"/>
                  </p:ext>
                </p:extLst>
              </p:nvPr>
            </p:nvGraphicFramePr>
            <p:xfrm>
              <a:off x="0" y="594806"/>
              <a:ext cx="12192000" cy="63342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72505">
                      <a:extLst>
                        <a:ext uri="{9D8B030D-6E8A-4147-A177-3AD203B41FA5}">
                          <a16:colId xmlns:a16="http://schemas.microsoft.com/office/drawing/2014/main" xmlns="" val="2186502278"/>
                        </a:ext>
                      </a:extLst>
                    </a:gridCol>
                    <a:gridCol w="2707689">
                      <a:extLst>
                        <a:ext uri="{9D8B030D-6E8A-4147-A177-3AD203B41FA5}">
                          <a16:colId xmlns:a16="http://schemas.microsoft.com/office/drawing/2014/main" xmlns="" val="786349713"/>
                        </a:ext>
                      </a:extLst>
                    </a:gridCol>
                    <a:gridCol w="2263806">
                      <a:extLst>
                        <a:ext uri="{9D8B030D-6E8A-4147-A177-3AD203B41FA5}">
                          <a16:colId xmlns:a16="http://schemas.microsoft.com/office/drawing/2014/main" xmlns="" val="2461618242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xmlns="" val="1708780135"/>
                        </a:ext>
                      </a:extLst>
                    </a:gridCol>
                  </a:tblGrid>
                  <a:tr h="517594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Figure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No. of sides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No. of triangles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Angle sum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035475068"/>
                      </a:ext>
                    </a:extLst>
                  </a:tr>
                  <a:tr h="1739474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400" t="-31469" r="-1000" b="-2346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49173236"/>
                      </a:ext>
                    </a:extLst>
                  </a:tr>
                  <a:tr h="1646665">
                    <a:tc>
                      <a:txBody>
                        <a:bodyPr/>
                        <a:lstStyle/>
                        <a:p>
                          <a:endParaRPr lang="en-IN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400" t="-139259" r="-1000" b="-1485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183436636"/>
                      </a:ext>
                    </a:extLst>
                  </a:tr>
                  <a:tr h="2430483">
                    <a:tc>
                      <a:txBody>
                        <a:bodyPr/>
                        <a:lstStyle/>
                        <a:p>
                          <a:endParaRPr lang="en-IN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sz="2800" dirty="0"/>
                            <a:t>n-2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400" t="-161905" r="-1000" b="-5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51065276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FBCEC69-B413-469B-BD06-E2F5EED7E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967666" y="1284812"/>
            <a:ext cx="2412783" cy="1376606"/>
          </a:xfrm>
          <a:prstGeom prst="rect">
            <a:avLst/>
          </a:prstGeom>
        </p:spPr>
      </p:pic>
      <p:pic>
        <p:nvPicPr>
          <p:cNvPr id="7" name="Picture 8" descr="Angle Sum Property of a Polygon | Angle Sum Formula of a Polygon ...">
            <a:extLst>
              <a:ext uri="{FF2B5EF4-FFF2-40B4-BE49-F238E27FC236}">
                <a16:creationId xmlns:a16="http://schemas.microsoft.com/office/drawing/2014/main" xmlns="" id="{273983F9-566F-47F7-B5D8-6FD7C9DAA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83" y="2897417"/>
            <a:ext cx="3036163" cy="140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Tessellating Regular Polygons">
            <a:extLst>
              <a:ext uri="{FF2B5EF4-FFF2-40B4-BE49-F238E27FC236}">
                <a16:creationId xmlns:a16="http://schemas.microsoft.com/office/drawing/2014/main" xmlns="" id="{A5701A0A-AA97-4CA4-9052-B927648D4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536022"/>
            <a:ext cx="3994951" cy="223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137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A98015-D4B0-4AE0-80EC-7C1BFA674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9652"/>
            <a:ext cx="10216653" cy="1901909"/>
          </a:xfrm>
        </p:spPr>
        <p:txBody>
          <a:bodyPr>
            <a:noAutofit/>
          </a:bodyPr>
          <a:lstStyle/>
          <a:p>
            <a:r>
              <a:rPr lang="en-IN" sz="2800" cap="none" dirty="0">
                <a:latin typeface="Calibri" pitchFamily="34" charset="0"/>
              </a:rPr>
              <a:t>You have seen that in a quadrilateral the no. of triangles formed is 2.In a pentagon the no. of triangles formed is 3.So you can observe that in a polygon the number of triangles is two less than that of the  number of sides.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3DACF9-3E8B-4822-9DC6-DAD2A434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1359"/>
            <a:ext cx="10515600" cy="3735604"/>
          </a:xfrm>
        </p:spPr>
        <p:txBody>
          <a:bodyPr/>
          <a:lstStyle/>
          <a:p>
            <a:pPr>
              <a:buNone/>
            </a:pP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52475" y="2564627"/>
                <a:ext cx="10903906" cy="47705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n-IN" sz="3200" dirty="0"/>
                  <a:t>In a quadrilateral , no. of triangle =2</a:t>
                </a:r>
              </a:p>
              <a:p>
                <a:pPr>
                  <a:buNone/>
                </a:pPr>
                <a:r>
                  <a:rPr lang="en-IN" sz="3200" dirty="0"/>
                  <a:t>Therefore, angle sum of a quadrilateral = 2 x180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IN" sz="3200" dirty="0"/>
                  <a:t>=360</a:t>
                </a:r>
                <a14:m>
                  <m:oMath xmlns:m="http://schemas.openxmlformats.org/officeDocument/2006/math">
                    <m:r>
                      <a:rPr lang="en-IN" sz="3200" i="1" dirty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IN" sz="3200" dirty="0"/>
              </a:p>
              <a:p>
                <a:pPr>
                  <a:buNone/>
                </a:pPr>
                <a:r>
                  <a:rPr lang="en-IN" sz="3200" dirty="0"/>
                  <a:t>In a pentagon, no. of triangles  =3</a:t>
                </a:r>
              </a:p>
              <a:p>
                <a:pPr>
                  <a:buNone/>
                </a:pPr>
                <a:r>
                  <a:rPr lang="en-IN" sz="3200" dirty="0"/>
                  <a:t>Hence , angle sum of a pentagon= 3 x 180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IN" sz="3200" dirty="0"/>
                  <a:t>= 540</a:t>
                </a:r>
                <a14:m>
                  <m:oMath xmlns:m="http://schemas.openxmlformats.org/officeDocument/2006/math">
                    <m:r>
                      <a:rPr lang="en-IN" sz="3200" i="1" dirty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IN" sz="3200" dirty="0"/>
              </a:p>
              <a:p>
                <a:pPr>
                  <a:buNone/>
                </a:pPr>
                <a:r>
                  <a:rPr lang="en-IN" sz="3200" dirty="0"/>
                  <a:t>In general, angle sum of a polygon of ‘n’ sides= (n-2) x 180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IN" sz="3200" dirty="0"/>
              </a:p>
              <a:p>
                <a:pPr>
                  <a:buNone/>
                </a:pPr>
                <a:endParaRPr lang="en-IN" sz="2400" dirty="0"/>
              </a:p>
              <a:p>
                <a:pPr>
                  <a:buNone/>
                </a:pPr>
                <a:endParaRPr lang="en-IN" sz="2400" dirty="0"/>
              </a:p>
              <a:p>
                <a:pPr>
                  <a:buNone/>
                </a:pPr>
                <a:endParaRPr lang="en-IN" sz="2400" dirty="0"/>
              </a:p>
              <a:p>
                <a:pPr>
                  <a:buNone/>
                </a:pPr>
                <a:endParaRPr lang="en-IN" sz="2400" dirty="0"/>
              </a:p>
              <a:p>
                <a:pPr>
                  <a:buNone/>
                </a:pPr>
                <a:endParaRPr lang="en-IN" sz="2400" dirty="0"/>
              </a:p>
              <a:p>
                <a:pPr>
                  <a:buNone/>
                </a:pPr>
                <a:endParaRPr lang="en-IN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75" y="2564627"/>
                <a:ext cx="10903906" cy="4770537"/>
              </a:xfrm>
              <a:prstGeom prst="rect">
                <a:avLst/>
              </a:prstGeom>
              <a:blipFill>
                <a:blip r:embed="rId2"/>
                <a:stretch>
                  <a:fillRect l="-1397" t="-166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040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ChangeAspect="1" noMove="1" noResize="1" noEditPoints="1" noAdjustHandles="1" noChangeArrowheads="1" noChangeShapeType="1" noTextEdit="1"/>
          </p:cNvSpPr>
          <p:nvPr>
            <p:ph type="title"/>
          </p:nvPr>
        </p:nvSpPr>
        <p:spPr>
          <a:blipFill rotWithShape="1">
            <a:blip r:embed="rId2"/>
            <a:stretch>
              <a:fillRect l="-928" t="-3226" b="-2765"/>
            </a:stretch>
          </a:blipFill>
        </p:spPr>
        <p:txBody>
          <a:bodyPr>
            <a:normAutofit/>
          </a:bodyPr>
          <a:lstStyle/>
          <a:p>
            <a:r>
              <a:rPr lang="en-US" sz="2400" dirty="0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9603275" cy="4553744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buNone/>
                </a:pPr>
                <a:r>
                  <a:rPr lang="en-US" sz="5100" b="1" u="sng" dirty="0">
                    <a:solidFill>
                      <a:schemeClr val="accent2"/>
                    </a:solidFill>
                  </a:rPr>
                  <a:t>Practice Problems </a:t>
                </a:r>
              </a:p>
              <a:p>
                <a:pPr marL="0" indent="0">
                  <a:buNone/>
                </a:pPr>
                <a:r>
                  <a:rPr lang="en-US" sz="5100" dirty="0"/>
                  <a:t>Q.1.Find the sum of angles of a convex polygon of 8 sides.</a:t>
                </a:r>
              </a:p>
              <a:p>
                <a:pPr marL="0" indent="0">
                  <a:buNone/>
                </a:pPr>
                <a:r>
                  <a:rPr lang="en-US" sz="5100" dirty="0"/>
                  <a:t>Soln. We know, angle sum of a polygon of ‘n’ sides  = (n-2) x 180</a:t>
                </a:r>
                <a14:m>
                  <m:oMath xmlns:m="http://schemas.openxmlformats.org/officeDocument/2006/math">
                    <m:r>
                      <a:rPr lang="en-US" sz="51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5100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5100" dirty="0"/>
                  <a:t>      Number of sides = 8  ,i.e. It is an octagon.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510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sz="51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5100" dirty="0"/>
                  <a:t>sum of angles of an octagon = ( 8 -2) x 180</a:t>
                </a:r>
                <a14:m>
                  <m:oMath xmlns:m="http://schemas.openxmlformats.org/officeDocument/2006/math">
                    <m:r>
                      <a:rPr lang="en-US" sz="51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5100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5100" dirty="0"/>
                  <a:t>				         =6 x 180</a:t>
                </a:r>
                <a14:m>
                  <m:oMath xmlns:m="http://schemas.openxmlformats.org/officeDocument/2006/math">
                    <m:r>
                      <a:rPr lang="en-US" sz="51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5100" dirty="0"/>
              </a:p>
              <a:p>
                <a:pPr marL="0" indent="0">
                  <a:buNone/>
                </a:pPr>
                <a:r>
                  <a:rPr lang="en-US" sz="5100" dirty="0"/>
                  <a:t>			                    = 1080</a:t>
                </a:r>
                <a14:m>
                  <m:oMath xmlns:m="http://schemas.openxmlformats.org/officeDocument/2006/math">
                    <m:r>
                      <a:rPr lang="en-US" sz="51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5100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5100" dirty="0"/>
                  <a:t>Q.2. The angles of a quadrilateral are 120</a:t>
                </a:r>
                <a14:m>
                  <m:oMath xmlns:m="http://schemas.openxmlformats.org/officeDocument/2006/math">
                    <m:r>
                      <a:rPr lang="en-US" sz="51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5100" dirty="0"/>
                  <a:t>, 130</a:t>
                </a:r>
                <a14:m>
                  <m:oMath xmlns:m="http://schemas.openxmlformats.org/officeDocument/2006/math">
                    <m:r>
                      <a:rPr lang="en-US" sz="5100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5100" dirty="0"/>
                  <a:t>, 50</a:t>
                </a:r>
                <a14:m>
                  <m:oMath xmlns:m="http://schemas.openxmlformats.org/officeDocument/2006/math">
                    <m:r>
                      <a:rPr lang="en-US" sz="5100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5100" dirty="0"/>
                  <a:t>.Find the fourth angle.</a:t>
                </a:r>
              </a:p>
              <a:p>
                <a:pPr marL="0" indent="0">
                  <a:buNone/>
                </a:pPr>
                <a:r>
                  <a:rPr lang="en-US" sz="5100" dirty="0"/>
                  <a:t>Soln. Let the measure of the fourth angle be = x</a:t>
                </a:r>
                <a14:m>
                  <m:oMath xmlns:m="http://schemas.openxmlformats.org/officeDocument/2006/math">
                    <m:r>
                      <a:rPr lang="en-US" sz="5100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51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9603275" cy="4553744"/>
              </a:xfrm>
              <a:blipFill>
                <a:blip r:embed="rId3"/>
                <a:stretch>
                  <a:fillRect l="-1270" t="-374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239697"/>
                <a:ext cx="10515600" cy="1207363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/>
                  <a:t>We know that sum of the angles of a quadrilateral is = 360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400" b="1" dirty="0">
                    <a:ea typeface="Cambria Math"/>
                  </a:rPr>
                  <a:t/>
                </a:r>
                <a:br>
                  <a:rPr lang="en-US" sz="2400" b="1" dirty="0">
                    <a:ea typeface="Cambria Math"/>
                  </a:rPr>
                </a:br>
                <a:r>
                  <a:rPr lang="en-US" sz="2400" b="1" dirty="0">
                    <a:ea typeface="Cambria Math"/>
                  </a:rPr>
                  <a:t>So, </a:t>
                </a:r>
                <a:r>
                  <a:rPr lang="en-US" sz="2400" b="1" dirty="0"/>
                  <a:t>120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US" sz="2400" b="1" dirty="0"/>
                  <a:t>130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US" sz="2400" b="1" dirty="0"/>
                  <a:t> 50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+ </m:t>
                    </m:r>
                  </m:oMath>
                </a14:m>
                <a:r>
                  <a:rPr lang="en-US" sz="2400" b="1" dirty="0"/>
                  <a:t>x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400" b="1" dirty="0"/>
                  <a:t> = 360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400" b="1" dirty="0">
                    <a:ea typeface="Cambria Math"/>
                  </a:rPr>
                  <a:t/>
                </a:r>
                <a:br>
                  <a:rPr lang="en-US" sz="2400" b="1" dirty="0">
                    <a:ea typeface="Cambria Math"/>
                  </a:rPr>
                </a:br>
                <a:r>
                  <a:rPr lang="en-US" sz="2400" b="1" dirty="0">
                    <a:ea typeface="Cambria Math"/>
                  </a:rPr>
                  <a:t>i.e. </a:t>
                </a:r>
                <a:r>
                  <a:rPr lang="en-US" sz="2400" b="1" dirty="0"/>
                  <a:t>300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400" b="1" dirty="0"/>
                  <a:t> + x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400" b="1" dirty="0"/>
                  <a:t> = 360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400" b="1" dirty="0"/>
                  <a:t>, Thus, x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400" b="1" dirty="0"/>
                  <a:t> = 360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400" b="1" dirty="0"/>
                  <a:t> - 300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400" b="1" dirty="0"/>
                  <a:t> = 60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400" b="1" dirty="0">
                    <a:ea typeface="Cambria Math"/>
                  </a:rPr>
                  <a:t/>
                </a:r>
                <a:br>
                  <a:rPr lang="en-US" sz="2400" b="1" dirty="0">
                    <a:ea typeface="Cambria Math"/>
                  </a:rPr>
                </a:br>
                <a:endParaRPr lang="en-US" sz="24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239697"/>
                <a:ext cx="10515600" cy="1207363"/>
              </a:xfrm>
              <a:blipFill>
                <a:blip r:embed="rId2"/>
                <a:stretch>
                  <a:fillRect l="-928" t="-151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05017"/>
                <a:ext cx="10515600" cy="487194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Q</a:t>
                </a:r>
                <a:r>
                  <a:rPr lang="en-US" dirty="0"/>
                  <a:t>.3 Find the measure of each of the interior angle of a regular pentagon.</a:t>
                </a:r>
              </a:p>
              <a:p>
                <a:pPr marL="0" indent="0">
                  <a:buNone/>
                </a:pPr>
                <a:r>
                  <a:rPr lang="en-US" dirty="0"/>
                  <a:t>Soln. In a regular polygon, we know that,</a:t>
                </a:r>
              </a:p>
              <a:p>
                <a:pPr marL="0" indent="0">
                  <a:buNone/>
                </a:pPr>
                <a:r>
                  <a:rPr lang="en-US" dirty="0"/>
                  <a:t>	measure of interior angle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IN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180°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	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IN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180°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	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180°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	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54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0°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Measure of each int. angle of </a:t>
                </a:r>
              </a:p>
              <a:p>
                <a:pPr marL="0" indent="0">
                  <a:buNone/>
                </a:pPr>
                <a:r>
                  <a:rPr lang="en-US" dirty="0"/>
                  <a:t>a regular pentagon		            = 108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05017"/>
                <a:ext cx="10515600" cy="4871946"/>
              </a:xfrm>
              <a:blipFill>
                <a:blip r:embed="rId3"/>
                <a:stretch>
                  <a:fillRect l="-1217" t="-2753" b="-12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8512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052"/>
            <a:ext cx="10515600" cy="1013969"/>
          </a:xfrm>
        </p:spPr>
        <p:txBody>
          <a:bodyPr>
            <a:normAutofit/>
          </a:bodyPr>
          <a:lstStyle/>
          <a:p>
            <a:r>
              <a:rPr lang="en-US" sz="2800" b="1" dirty="0"/>
              <a:t>Q.4. Find the angles of a quadrilateral if its angles are in the ratio 1:2;3:4</a:t>
            </a:r>
            <a:br>
              <a:rPr lang="en-US" sz="2800" b="1" dirty="0"/>
            </a:br>
            <a:r>
              <a:rPr lang="en-US" sz="2800" b="1" dirty="0"/>
              <a:t>Soln. Let the angles of a quadrilateral be x,2x,3x &amp; 4x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44184"/>
                <a:ext cx="10515600" cy="4932779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US" dirty="0"/>
                  <a:t>By angle sum property of a quadrilateral, we get</a:t>
                </a:r>
              </a:p>
              <a:p>
                <a:pPr>
                  <a:buNone/>
                </a:pPr>
                <a:r>
                  <a:rPr lang="en-US" dirty="0"/>
                  <a:t> 			 x +2x +3x +4x = 360</a:t>
                </a:r>
              </a:p>
              <a:p>
                <a:pPr>
                  <a:buNone/>
                </a:pPr>
                <a:r>
                  <a:rPr lang="en-US" dirty="0"/>
                  <a:t>                           	     10x = 360</a:t>
                </a:r>
              </a:p>
              <a:p>
                <a:pPr>
                  <a:buNone/>
                </a:pPr>
                <a:r>
                  <a:rPr lang="en-US" dirty="0"/>
                  <a:t>                                                  x = 360/10 =36</a:t>
                </a:r>
              </a:p>
              <a:p>
                <a:pPr>
                  <a:buNone/>
                </a:pPr>
                <a:r>
                  <a:rPr lang="en-US" dirty="0"/>
                  <a:t>		        		        2x = 2 x 36 =72 </a:t>
                </a:r>
              </a:p>
              <a:p>
                <a:pPr>
                  <a:buNone/>
                </a:pPr>
                <a:r>
                  <a:rPr lang="en-US" dirty="0"/>
                  <a:t>		                                  3x = 3 x 36 = 108</a:t>
                </a:r>
              </a:p>
              <a:p>
                <a:pPr>
                  <a:buNone/>
                </a:pPr>
                <a:r>
                  <a:rPr lang="en-US" dirty="0"/>
                  <a:t>		                                  4x = 4 x 36 = 144</a:t>
                </a:r>
              </a:p>
              <a:p>
                <a:pPr>
                  <a:buNone/>
                </a:pPr>
                <a:r>
                  <a:rPr lang="en-US" dirty="0"/>
                  <a:t>Thus 4 angles of the quadrilateral are 36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/>
                  <a:t>, 72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/>
                  <a:t>, 108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/>
                  <a:t>,  144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dirty="0"/>
                  <a:t>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44184"/>
                <a:ext cx="10515600" cy="4932779"/>
              </a:xfrm>
              <a:blipFill>
                <a:blip r:embed="rId2"/>
                <a:stretch>
                  <a:fillRect l="-1217" t="-197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86432"/>
            <a:ext cx="9603275" cy="1349406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>
                <a:solidFill>
                  <a:srgbClr val="C00000"/>
                </a:solidFill>
              </a:rPr>
              <a:t>Worksheet 1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u="sng" dirty="0">
                <a:solidFill>
                  <a:srgbClr val="C00000"/>
                </a:solidFill>
              </a:rPr>
              <a:t>Module1/4 </a:t>
            </a:r>
            <a:br>
              <a:rPr lang="en-US" sz="2800" b="1" u="sng" dirty="0">
                <a:solidFill>
                  <a:srgbClr val="C00000"/>
                </a:solidFill>
              </a:rPr>
            </a:br>
            <a:r>
              <a:rPr lang="en-US" sz="2800" b="1" u="sng" dirty="0">
                <a:solidFill>
                  <a:srgbClr val="C00000"/>
                </a:solidFill>
              </a:rPr>
              <a:t> Understanding Quadrilaterals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535838"/>
            <a:ext cx="9603275" cy="46874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Q.1. Fill in the blanks</a:t>
            </a:r>
          </a:p>
          <a:p>
            <a:pPr>
              <a:buNone/>
            </a:pPr>
            <a:r>
              <a:rPr lang="en-US" dirty="0"/>
              <a:t>        1. A quadrilateral has ------diagonals.</a:t>
            </a:r>
          </a:p>
          <a:p>
            <a:pPr>
              <a:buNone/>
            </a:pPr>
            <a:r>
              <a:rPr lang="en-US" dirty="0"/>
              <a:t>	     2. The sum of the angles of a quadrilateral is ------.</a:t>
            </a:r>
          </a:p>
          <a:p>
            <a:pPr>
              <a:buNone/>
            </a:pPr>
            <a:r>
              <a:rPr lang="en-US" dirty="0"/>
              <a:t>	     3. The sum of the angles of a quadrilateral is ----- right angles.</a:t>
            </a:r>
          </a:p>
          <a:p>
            <a:pPr>
              <a:buNone/>
            </a:pPr>
            <a:r>
              <a:rPr lang="en-US" dirty="0"/>
              <a:t>	     4. The number of sides and the number of diagonals is same in a --.</a:t>
            </a:r>
          </a:p>
          <a:p>
            <a:pPr>
              <a:buNone/>
            </a:pPr>
            <a:r>
              <a:rPr lang="en-US" dirty="0"/>
              <a:t>	     5. The regular polygon having 4 sides is called a -----.</a:t>
            </a:r>
          </a:p>
          <a:p>
            <a:pPr>
              <a:buNone/>
            </a:pPr>
            <a:r>
              <a:rPr lang="en-US" dirty="0"/>
              <a:t>Q.2. The angles of a quadrilateral are in the ratio 3:5:7:9. Find  the angles of the quadrilateral.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451579" y="1"/>
                <a:ext cx="9603275" cy="1518081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2400" dirty="0"/>
                  <a:t>Q</a:t>
                </a:r>
                <a:r>
                  <a:rPr lang="en-US" sz="2400" b="1" dirty="0"/>
                  <a:t>.3</a:t>
                </a:r>
                <a:r>
                  <a:rPr lang="en-US" sz="2700" b="1" dirty="0"/>
                  <a:t>. </a:t>
                </a:r>
                <a:r>
                  <a:rPr lang="en-US" sz="2700" b="1" cap="none" dirty="0"/>
                  <a:t>Three angles of a quadrilateral are equal. Fourth angle is of measure 150</a:t>
                </a:r>
                <a14:m>
                  <m:oMath xmlns:m="http://schemas.openxmlformats.org/officeDocument/2006/math">
                    <m:r>
                      <a:rPr lang="en-US" sz="2700" b="1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700" b="1" cap="none" dirty="0"/>
                  <a:t>. What is the measure of each of the equal angles ?</a:t>
                </a:r>
                <a:br>
                  <a:rPr lang="en-US" sz="2700" b="1" cap="none" dirty="0"/>
                </a:br>
                <a:r>
                  <a:rPr lang="en-US" sz="2700" b="1" cap="none" dirty="0"/>
                  <a:t>Q. 4.Three angles of a quadrilateral are 110</a:t>
                </a:r>
                <a14:m>
                  <m:oMath xmlns:m="http://schemas.openxmlformats.org/officeDocument/2006/math">
                    <m:r>
                      <a:rPr lang="en-US" sz="2700" b="1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700" b="1" cap="none" dirty="0"/>
                  <a:t>,50</a:t>
                </a:r>
                <a14:m>
                  <m:oMath xmlns:m="http://schemas.openxmlformats.org/officeDocument/2006/math">
                    <m:r>
                      <a:rPr lang="en-US" sz="2700" b="1" i="1" cap="none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700" b="1" cap="none" dirty="0"/>
                  <a:t> and 40</a:t>
                </a:r>
                <a14:m>
                  <m:oMath xmlns:m="http://schemas.openxmlformats.org/officeDocument/2006/math">
                    <m:r>
                      <a:rPr lang="en-US" sz="2700" b="1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700" b="1" cap="none" dirty="0"/>
                  <a:t> . find the measure of its </a:t>
                </a:r>
                <a:r>
                  <a:rPr lang="en-US" sz="2400" b="1" cap="none" dirty="0"/>
                  <a:t>fourth angle.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51579" y="1"/>
                <a:ext cx="9603275" cy="1518081"/>
              </a:xfrm>
              <a:blipFill>
                <a:blip r:embed="rId2"/>
                <a:stretch>
                  <a:fillRect l="-952" t="-2008" r="-1143" b="-56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518082"/>
                <a:ext cx="9603275" cy="4474345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2600" dirty="0"/>
                  <a:t>Q.5. If the sum of two angles of a quadrilateral is 180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600" dirty="0"/>
                  <a:t>, what is the sum of remaining two angles?</a:t>
                </a:r>
              </a:p>
              <a:p>
                <a:pPr>
                  <a:buNone/>
                </a:pPr>
                <a:r>
                  <a:rPr lang="en-US" sz="2600" dirty="0"/>
                  <a:t>Q.6. How many sides has a regular polygon, each angle of which is of measure 108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IN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2600" dirty="0"/>
              </a:p>
              <a:p>
                <a:pPr>
                  <a:buNone/>
                </a:pPr>
                <a:r>
                  <a:rPr lang="en-US" sz="2600" dirty="0"/>
                  <a:t>Q.7. The interior angle of a regular polygon is 156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600" dirty="0"/>
                  <a:t>. Find the number of sides of the polygon.</a:t>
                </a:r>
              </a:p>
              <a:p>
                <a:pPr>
                  <a:buNone/>
                </a:pPr>
                <a:r>
                  <a:rPr lang="en-US" sz="2600" dirty="0"/>
                  <a:t>Q.8. What is the measure of each angle of a regular</a:t>
                </a:r>
              </a:p>
              <a:p>
                <a:pPr>
                  <a:buNone/>
                </a:pPr>
                <a:r>
                  <a:rPr lang="en-US" sz="2600" dirty="0"/>
                  <a:t> hexagon ?</a:t>
                </a:r>
              </a:p>
              <a:p>
                <a:pPr>
                  <a:buNone/>
                </a:pPr>
                <a:r>
                  <a:rPr lang="en-US" sz="2600" dirty="0"/>
                  <a:t>Q.9. Find ‘x’ in the figure shown aside.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518082"/>
                <a:ext cx="9603275" cy="4474345"/>
              </a:xfrm>
              <a:blipFill>
                <a:blip r:embed="rId3"/>
                <a:stretch>
                  <a:fillRect l="-1143" t="-204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215758B-EA36-4363-89C9-6015B5351F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1747" y="4272338"/>
            <a:ext cx="2943751" cy="153122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419"/>
          </a:xfrm>
        </p:spPr>
        <p:txBody>
          <a:bodyPr>
            <a:normAutofit/>
          </a:bodyPr>
          <a:lstStyle/>
          <a:p>
            <a:r>
              <a:rPr lang="en-US" sz="2400" dirty="0"/>
              <a:t>Q.10.</a:t>
            </a:r>
            <a:r>
              <a:rPr lang="en-US" sz="2400" cap="none" dirty="0"/>
              <a:t>Find ‘x’ in the following figures.</a:t>
            </a:r>
            <a:endParaRPr lang="en-US" sz="24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10EFF36F-092F-4030-903C-B1AE1CA984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4299" y="976544"/>
            <a:ext cx="3719744" cy="55163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29193"/>
          </a:xfrm>
        </p:spPr>
        <p:txBody>
          <a:bodyPr>
            <a:noAutofit/>
          </a:bodyPr>
          <a:lstStyle/>
          <a:p>
            <a:pPr marL="0" indent="0" algn="ctr"/>
            <a:r>
              <a:rPr lang="en-US" sz="4000" dirty="0">
                <a:solidFill>
                  <a:srgbClr val="C00000"/>
                </a:solidFill>
              </a:rPr>
              <a:t>Module-1</a:t>
            </a:r>
            <a:br>
              <a:rPr lang="en-US" sz="4000" dirty="0">
                <a:solidFill>
                  <a:srgbClr val="C00000"/>
                </a:solidFill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9272"/>
            <a:ext cx="10515600" cy="506769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Polygon - Definition</a:t>
            </a:r>
          </a:p>
          <a:p>
            <a:pPr marL="514350" indent="-514350">
              <a:buNone/>
            </a:pPr>
            <a:r>
              <a:rPr lang="en-US" dirty="0"/>
              <a:t>2) Classification of  polygons </a:t>
            </a:r>
          </a:p>
          <a:p>
            <a:pPr marL="514350" indent="-514350">
              <a:buNone/>
            </a:pPr>
            <a:r>
              <a:rPr lang="en-US" dirty="0"/>
              <a:t>3) Diagonal of a polygon</a:t>
            </a:r>
          </a:p>
          <a:p>
            <a:pPr marL="514350" indent="-514350">
              <a:buNone/>
            </a:pPr>
            <a:r>
              <a:rPr lang="en-US" dirty="0"/>
              <a:t>3)Convex &amp; concave polygons</a:t>
            </a:r>
          </a:p>
          <a:p>
            <a:pPr marL="514350" indent="-514350">
              <a:buNone/>
            </a:pPr>
            <a:r>
              <a:rPr lang="en-US" dirty="0"/>
              <a:t>4)Regular and Irregular polygons</a:t>
            </a:r>
          </a:p>
          <a:p>
            <a:pPr marL="514350" indent="-514350">
              <a:buNone/>
            </a:pPr>
            <a:r>
              <a:rPr lang="en-US" dirty="0"/>
              <a:t>5)Angle sum property of a quadrilateral</a:t>
            </a:r>
          </a:p>
          <a:p>
            <a:pPr marL="514350" indent="-514350">
              <a:buNone/>
            </a:pPr>
            <a:r>
              <a:rPr lang="en-US" dirty="0"/>
              <a:t>6) Angle sum property of a polygon</a:t>
            </a:r>
          </a:p>
          <a:p>
            <a:pPr marL="514350" indent="-514350">
              <a:buNone/>
            </a:pPr>
            <a:r>
              <a:rPr lang="en-US" dirty="0"/>
              <a:t>7) Problems.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161F33-8BC1-40A3-BEE6-F75D57668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F3B966-3BF8-42CB-9A0D-E6B53E7F9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6000" dirty="0"/>
          </a:p>
          <a:p>
            <a:pPr marL="0" indent="0">
              <a:buNone/>
            </a:pPr>
            <a:endParaRPr lang="en-IN" sz="6000" dirty="0"/>
          </a:p>
          <a:p>
            <a:pPr marL="0" indent="0" algn="ctr">
              <a:buNone/>
            </a:pPr>
            <a:r>
              <a:rPr lang="en-IN" sz="6000" dirty="0">
                <a:solidFill>
                  <a:schemeClr val="accent1"/>
                </a:solidFill>
              </a:rPr>
              <a:t>   Thank You</a:t>
            </a:r>
          </a:p>
          <a:p>
            <a:pPr marL="0" indent="0" algn="ctr">
              <a:buNone/>
            </a:pPr>
            <a:r>
              <a:rPr lang="en-IN" sz="3200" dirty="0"/>
              <a:t>					</a:t>
            </a:r>
            <a:r>
              <a:rPr lang="en-IN" sz="3200" dirty="0">
                <a:solidFill>
                  <a:schemeClr val="accent1"/>
                </a:solidFill>
              </a:rPr>
              <a:t>Made by- Bhavana Dale</a:t>
            </a:r>
          </a:p>
          <a:p>
            <a:pPr marL="0" indent="0" algn="ctr">
              <a:buNone/>
            </a:pPr>
            <a:r>
              <a:rPr lang="en-IN" sz="3200" dirty="0">
                <a:solidFill>
                  <a:schemeClr val="accent1"/>
                </a:solidFill>
              </a:rPr>
              <a:t>							     AECS-1,TARAPUR</a:t>
            </a:r>
            <a:endParaRPr lang="en-IN" sz="6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308F29-D56E-411D-BBA1-B3C738B96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5209"/>
            <a:ext cx="9144000" cy="692458"/>
          </a:xfrm>
        </p:spPr>
        <p:txBody>
          <a:bodyPr>
            <a:normAutofit fontScale="90000"/>
          </a:bodyPr>
          <a:lstStyle/>
          <a:p>
            <a:r>
              <a:rPr lang="en-IN" sz="4800" dirty="0"/>
              <a:t>3. Understanding quadrilaterals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B208920-5834-4847-8855-7380F52BA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67667"/>
            <a:ext cx="9144000" cy="5397622"/>
          </a:xfrm>
        </p:spPr>
        <p:txBody>
          <a:bodyPr/>
          <a:lstStyle/>
          <a:p>
            <a:pPr algn="l"/>
            <a:r>
              <a:rPr lang="en-IN" dirty="0"/>
              <a:t>Let us learn some terms like polygon, convex &amp;concave polygon, regular &amp; irregular polygon.</a:t>
            </a:r>
          </a:p>
          <a:p>
            <a:pPr algn="l"/>
            <a:r>
              <a:rPr lang="en-IN" dirty="0">
                <a:solidFill>
                  <a:schemeClr val="accent1"/>
                </a:solidFill>
              </a:rPr>
              <a:t>1)Polygon-</a:t>
            </a:r>
            <a:r>
              <a:rPr lang="en-IN" dirty="0"/>
              <a:t> A simple closed figure made up of only line segments is called a polygon.</a:t>
            </a:r>
          </a:p>
          <a:p>
            <a:pPr algn="l"/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CDCE8AC-7B1D-4E12-810C-DD0D2AF1F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670" y="2450238"/>
            <a:ext cx="3950564" cy="387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7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A878DD-5B38-428A-B204-4A4E43504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044"/>
            <a:ext cx="10515600" cy="967666"/>
          </a:xfrm>
        </p:spPr>
        <p:txBody>
          <a:bodyPr>
            <a:normAutofit/>
          </a:bodyPr>
          <a:lstStyle/>
          <a:p>
            <a:r>
              <a:rPr lang="en-IN" sz="2400" dirty="0"/>
              <a:t>2) For a figure to be a polygon  we need minimum 3 line segments. Polygons are classified according to the number of sides. </a:t>
            </a:r>
            <a:r>
              <a:rPr lang="en-IN" sz="2400" dirty="0">
                <a:solidFill>
                  <a:srgbClr val="FF0000"/>
                </a:solidFill>
              </a:rPr>
              <a:t>Classification of polygons </a:t>
            </a:r>
            <a:r>
              <a:rPr lang="en-IN" sz="2400" dirty="0"/>
              <a:t>is as follows. </a:t>
            </a:r>
          </a:p>
        </p:txBody>
      </p:sp>
      <p:pic>
        <p:nvPicPr>
          <p:cNvPr id="1026" name="Picture 2" descr="Polygons">
            <a:extLst>
              <a:ext uri="{FF2B5EF4-FFF2-40B4-BE49-F238E27FC236}">
                <a16:creationId xmlns:a16="http://schemas.microsoft.com/office/drawing/2014/main" xmlns="" id="{5D207FB8-493E-48F6-8DA2-FF6E59E2D0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351" y="1109710"/>
            <a:ext cx="4561910" cy="506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874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8EE5EC-B6AB-4F93-8F94-390DBA59A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942"/>
            <a:ext cx="10515600" cy="923278"/>
          </a:xfrm>
        </p:spPr>
        <p:txBody>
          <a:bodyPr>
            <a:normAutofit fontScale="90000"/>
          </a:bodyPr>
          <a:lstStyle/>
          <a:p>
            <a:r>
              <a:rPr lang="en-IN" sz="2400" dirty="0"/>
              <a:t>3) </a:t>
            </a:r>
            <a:r>
              <a:rPr lang="en-IN" sz="2400" b="1" u="sng" dirty="0">
                <a:solidFill>
                  <a:srgbClr val="00B050"/>
                </a:solidFill>
              </a:rPr>
              <a:t>Diagonal of a polygon-</a:t>
            </a:r>
            <a:r>
              <a:rPr lang="en-IN" sz="2400" b="1" u="sng" dirty="0"/>
              <a:t> </a:t>
            </a:r>
            <a:r>
              <a:rPr lang="en-IN" sz="2400" dirty="0"/>
              <a:t>A line segment joining two non-consecutive vertices is called as a diagonal. Let us see how many diagonals are there in the following polynomials.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A735650B-B5BC-40DF-A8CA-651FFC858F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2470" y="1287262"/>
            <a:ext cx="7341833" cy="358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12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DC0DC587-CCE4-4A59-8F9B-597FDE8E773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47371"/>
                <a:ext cx="10515600" cy="1232856"/>
              </a:xfrm>
            </p:spPr>
            <p:txBody>
              <a:bodyPr>
                <a:normAutofit/>
              </a:bodyPr>
              <a:lstStyle/>
              <a:p>
                <a:r>
                  <a:rPr lang="en-IN" sz="2400" dirty="0"/>
                  <a:t>Can you generalise this for a polynomial having ‘n’ sides?</a:t>
                </a:r>
                <a:br>
                  <a:rPr lang="en-IN" sz="2400" dirty="0"/>
                </a:br>
                <a:r>
                  <a:rPr lang="en-IN" sz="2400" dirty="0"/>
                  <a:t>No. of diagonals of a polygon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−3)</m:t>
                        </m:r>
                      </m:num>
                      <m:den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2400" dirty="0"/>
                  <a:t>   , n</a:t>
                </a:r>
                <a14:m>
                  <m:oMath xmlns:m="http://schemas.openxmlformats.org/officeDocument/2006/math">
                    <m:r>
                      <a:rPr lang="en-I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IN" sz="2400" dirty="0"/>
                  <a:t> 3</a:t>
                </a:r>
                <a:br>
                  <a:rPr lang="en-IN" sz="2400" dirty="0"/>
                </a:br>
                <a:r>
                  <a:rPr lang="en-IN" sz="2400" dirty="0"/>
                  <a:t>of ‘n’ sides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C0DC587-CCE4-4A59-8F9B-597FDE8E77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47371"/>
                <a:ext cx="10515600" cy="1232856"/>
              </a:xfrm>
              <a:blipFill>
                <a:blip r:embed="rId2"/>
                <a:stretch>
                  <a:fillRect l="-928" t="-6931" b="-1138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374131-F7C3-4310-AA54-867E135F8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227"/>
            <a:ext cx="10515600" cy="4596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/>
              <a:t>Note – There is only one polygon which has number of sides and number of  diagonals same and it is pentagon.</a:t>
            </a:r>
          </a:p>
          <a:p>
            <a:pPr marL="0" indent="0">
              <a:buNone/>
            </a:pPr>
            <a:r>
              <a:rPr lang="en-IN" sz="2400" dirty="0"/>
              <a:t>4) </a:t>
            </a:r>
            <a:r>
              <a:rPr lang="en-IN" sz="2400" b="1" u="sng" dirty="0">
                <a:solidFill>
                  <a:srgbClr val="00B0F0"/>
                </a:solidFill>
              </a:rPr>
              <a:t>Convex and Concave polygon </a:t>
            </a:r>
            <a:r>
              <a:rPr lang="en-IN" sz="2400" dirty="0"/>
              <a:t>– A polygon is said to be a convex polygon if the line segment joining any two points in its interior lies completely in its interior. A polygon which is not convex Is called as concave polygon.</a:t>
            </a:r>
          </a:p>
          <a:p>
            <a:pPr marL="0" indent="0">
              <a:buNone/>
            </a:pPr>
            <a:endParaRPr lang="en-IN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4AA0F30-8311-4540-BC1E-4739FCB32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29000"/>
            <a:ext cx="3790950" cy="2286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F4C6287-3858-424A-8F94-D0AB5498C5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6883" y="3568823"/>
            <a:ext cx="4257675" cy="214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5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EA75F6BD-8559-4278-924F-91C1A322DA1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IN" sz="2400" b="1" dirty="0"/>
                  <a:t>You can see that in a convex polygon each of the interior angles is less than 180</a:t>
                </a:r>
                <a14:m>
                  <m:oMath xmlns:m="http://schemas.openxmlformats.org/officeDocument/2006/math">
                    <m:r>
                      <a:rPr lang="en-IN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b="1" dirty="0"/>
                  <a:t> where as in a concave polygon you can see that one of the interior angles is greater than 180</a:t>
                </a:r>
                <a14:m>
                  <m:oMath xmlns:m="http://schemas.openxmlformats.org/officeDocument/2006/math">
                    <m:r>
                      <a:rPr lang="en-IN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b="1" dirty="0"/>
                  <a:t>.Also in a convex polygon no portion of the diagonal is in its exterior. In a concave polygon one of the diagonal except its end points lies in the exterior of the polygon</a:t>
                </a:r>
                <a:r>
                  <a:rPr lang="en-IN" sz="2400" dirty="0"/>
                  <a:t>.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EA75F6BD-8559-4278-924F-91C1A322DA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754" t="-4608" r="-1043" b="-875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BA1531-A46A-4A5D-8BEA-354811383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/>
              <a:t>Let us see some more convex and concave polygons.</a:t>
            </a:r>
          </a:p>
        </p:txBody>
      </p:sp>
      <p:pic>
        <p:nvPicPr>
          <p:cNvPr id="2050" name="Picture 2" descr="types of quadrilateral for class 8 maths">
            <a:extLst>
              <a:ext uri="{FF2B5EF4-FFF2-40B4-BE49-F238E27FC236}">
                <a16:creationId xmlns:a16="http://schemas.microsoft.com/office/drawing/2014/main" xmlns="" id="{FEF4A79E-5C61-40EB-BD75-4BB76EFBE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83907"/>
            <a:ext cx="10409808" cy="419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82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B9AFD1-BDF2-4BDE-BB3A-9006D164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u="sng" dirty="0"/>
              <a:t>6) Regular and Irregular polygons </a:t>
            </a:r>
            <a:r>
              <a:rPr lang="en-IN" sz="2400" dirty="0"/>
              <a:t>– A polygon is said to be a regular polygon if all its sides and all its angles are equal.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362EA2-CDB2-44C4-AFD8-1B8F904A6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748" y="1337959"/>
            <a:ext cx="12740685" cy="6863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/>
              <a:t>Let us see some examples of regular and irregular polygons.</a:t>
            </a:r>
          </a:p>
          <a:p>
            <a:pPr marL="0" indent="0">
              <a:buNone/>
            </a:pPr>
            <a:r>
              <a:rPr lang="en-IN" sz="2400" b="1" dirty="0">
                <a:solidFill>
                  <a:srgbClr val="7030A0"/>
                </a:solidFill>
              </a:rPr>
              <a:t>Regular polygons</a:t>
            </a:r>
            <a:r>
              <a:rPr lang="en-IN" sz="2400" dirty="0">
                <a:solidFill>
                  <a:schemeClr val="accent1"/>
                </a:solidFill>
              </a:rPr>
              <a:t>				</a:t>
            </a:r>
            <a:r>
              <a:rPr lang="en-IN" sz="2400" b="1" dirty="0">
                <a:solidFill>
                  <a:srgbClr val="C00000"/>
                </a:solidFill>
              </a:rPr>
              <a:t>Irregular polygons</a:t>
            </a:r>
          </a:p>
        </p:txBody>
      </p:sp>
      <p:pic>
        <p:nvPicPr>
          <p:cNvPr id="3074" name="Picture 2" descr="Polygon | Wunnerpedia Explorium Wiki | Fandom">
            <a:extLst>
              <a:ext uri="{FF2B5EF4-FFF2-40B4-BE49-F238E27FC236}">
                <a16:creationId xmlns:a16="http://schemas.microsoft.com/office/drawing/2014/main" xmlns="" id="{BFCD3D4A-468E-45E0-85AB-8766EFBCF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55" y="2434377"/>
            <a:ext cx="33337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olving Questions with irregular polygons - CetKing">
            <a:extLst>
              <a:ext uri="{FF2B5EF4-FFF2-40B4-BE49-F238E27FC236}">
                <a16:creationId xmlns:a16="http://schemas.microsoft.com/office/drawing/2014/main" xmlns="" id="{5547D3FB-67C5-4C1E-9E8C-5B8F12E4A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120" y="2532888"/>
            <a:ext cx="4270639" cy="298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132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8F0820AA-6598-4848-9317-2F7DEEA1B8D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797850"/>
              </a:xfrm>
            </p:spPr>
            <p:txBody>
              <a:bodyPr>
                <a:normAutofit/>
              </a:bodyPr>
              <a:lstStyle/>
              <a:p>
                <a:r>
                  <a:rPr lang="en-IN" sz="2400" b="1" u="sng" dirty="0"/>
                  <a:t>7) Angle sum property of a polygon </a:t>
                </a:r>
                <a:r>
                  <a:rPr lang="en-IN" sz="2400" dirty="0"/>
                  <a:t>– We know that sum of the angles of a triangle is 180</a:t>
                </a:r>
                <a14:m>
                  <m:oMath xmlns:m="http://schemas.openxmlformats.org/officeDocument/2006/math">
                    <m:r>
                      <a:rPr lang="en-I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.Let us find the sum of the angles of a  quadrilateral.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8F0820AA-6598-4848-9317-2F7DEEA1B8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797850"/>
              </a:xfrm>
              <a:blipFill>
                <a:blip r:embed="rId2"/>
                <a:stretch>
                  <a:fillRect l="-928" t="-7634" r="-522" b="-1450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prove the angle sum property of a quadrilateral by cutting and pasting">
            <a:extLst>
              <a:ext uri="{FF2B5EF4-FFF2-40B4-BE49-F238E27FC236}">
                <a16:creationId xmlns:a16="http://schemas.microsoft.com/office/drawing/2014/main" xmlns="" id="{F2810939-62CF-483D-B5E5-BFF6C1CB30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899" y="1182312"/>
            <a:ext cx="9246449" cy="449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C0FFAEFC-EDC5-4301-A6F2-851771D04DEE}"/>
                  </a:ext>
                </a:extLst>
              </p:cNvPr>
              <p:cNvSpPr txBox="1"/>
              <p:nvPr/>
            </p:nvSpPr>
            <p:spPr>
              <a:xfrm>
                <a:off x="5637320" y="2974019"/>
                <a:ext cx="20069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699940E5-DA9D-446A-88E0-0027AD99B287}" type="mathplaceholder">
                        <a:rPr lang="en-IN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0FFAEFC-EDC5-4301-A6F2-851771D04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320" y="2974019"/>
                <a:ext cx="2006960" cy="276999"/>
              </a:xfrm>
              <a:prstGeom prst="rect">
                <a:avLst/>
              </a:prstGeom>
              <a:blipFill>
                <a:blip r:embed="rId4"/>
                <a:stretch>
                  <a:fillRect l="-3951" r="-2736" b="-3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4954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901</Words>
  <Application>Microsoft Office PowerPoint</Application>
  <PresentationFormat>Custom</PresentationFormat>
  <Paragraphs>110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             ATOMIC ENERGY EDUCATION SOCIETY  DISTANCE EDUCATION PROGRAMME  CLASS 8- MATHEMATICS  </vt:lpstr>
      <vt:lpstr>Module-1 </vt:lpstr>
      <vt:lpstr>3. Understanding quadrilaterals</vt:lpstr>
      <vt:lpstr>2) For a figure to be a polygon  we need minimum 3 line segments. Polygons are classified according to the number of sides. Classification of polygons is as follows. </vt:lpstr>
      <vt:lpstr>3) Diagonal of a polygon- A line segment joining two non-consecutive vertices is called as a diagonal. Let us see how many diagonals are there in the following polynomials.</vt:lpstr>
      <vt:lpstr>Can you generalise this for a polynomial having ‘n’ sides? No. of diagonals of a polygon  =  (n(n-3))/2   , n&gt; 3 of ‘n’ sides </vt:lpstr>
      <vt:lpstr>You can see that in a convex polygon each of the interior angles is less than 180° where as in a concave polygon you can see that one of the interior angles is greater than 180°.Also in a convex polygon no portion of the diagonal is in its exterior. In a concave polygon one of the diagonal except its end points lies in the exterior of the polygon.</vt:lpstr>
      <vt:lpstr>6) Regular and Irregular polygons – A polygon is said to be a regular polygon if all its sides and all its angles are equal. </vt:lpstr>
      <vt:lpstr>7) Angle sum property of a polygon – We know that sum of the angles of a triangle is 180°.Let us find the sum of the angles of a  quadrilateral.</vt:lpstr>
      <vt:lpstr>PowerPoint Presentation</vt:lpstr>
      <vt:lpstr>Let us prove that sum of the angles of a quadrilateral is360° In ∆ABC , ∠4 + ∠5 + ∠6 = 180° -----(1) In ∆ACD , ∠1 + ∠2 + ∠3 = 180° -----(2) Adding equations (1) and (2), we get, ∠4 + ∠5 + ∠6 + ∠1 + ∠2 + ∠3  = 180 + 180° Or, (∠1 + ∠4) + ∠6 + (∠2 + ∠5) + ∠3 = 360° Or,  ∠A + ∠B + ∠C + ∠D = 360° Hence ,  sum of the angles of a quadrilateral is 360° </vt:lpstr>
      <vt:lpstr>PowerPoint Presentation</vt:lpstr>
      <vt:lpstr>You have seen that in a quadrilateral the no. of triangles formed is 2.In a pentagon the no. of triangles formed is 3.So you can observe that in a polygon the number of triangles is two less than that of the  number of sides.</vt:lpstr>
      <vt:lpstr> </vt:lpstr>
      <vt:lpstr>We know that sum of the angles of a quadrilateral is = 360° So, 120°+130°+ 50°+ x° = 360° i.e. 300° + x° = 360°, Thus, x° = 360° - 300° = 60° </vt:lpstr>
      <vt:lpstr>Q.4. Find the angles of a quadrilateral if its angles are in the ratio 1:2;3:4 Soln. Let the angles of a quadrilateral be x,2x,3x &amp; 4x</vt:lpstr>
      <vt:lpstr>Worksheet 1  Module1/4   Understanding Quadrilaterals</vt:lpstr>
      <vt:lpstr>Q.3. Three angles of a quadrilateral are equal. Fourth angle is of measure 150°. What is the measure of each of the equal angles ? Q. 4.Three angles of a quadrilateral are 110°,50° and 40° . find the measure of its fourth angle.</vt:lpstr>
      <vt:lpstr>Q.10.Find ‘x’ in the following figures.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Understanding quadrilaterals</dc:title>
  <dc:creator>Sakshi dale</dc:creator>
  <cp:lastModifiedBy>abc</cp:lastModifiedBy>
  <cp:revision>67</cp:revision>
  <dcterms:created xsi:type="dcterms:W3CDTF">2020-04-22T00:13:45Z</dcterms:created>
  <dcterms:modified xsi:type="dcterms:W3CDTF">2020-04-28T11:47:18Z</dcterms:modified>
</cp:coreProperties>
</file>